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Cabin"/>
      <p:regular r:id="rId24"/>
      <p:bold r:id="rId25"/>
      <p:italic r:id="rId26"/>
      <p:boldItalic r:id="rId27"/>
    </p:embeddedFont>
    <p:embeddedFont>
      <p:font typeface="Source Sans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500">
          <p15:clr>
            <a:srgbClr val="A4A3A4"/>
          </p15:clr>
        </p15:guide>
        <p15:guide id="3" pos="49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500" orient="horz"/>
        <p:guide pos="49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bin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bin-italic.fntdata"/><Relationship Id="rId25" Type="http://schemas.openxmlformats.org/officeDocument/2006/relationships/font" Target="fonts/Cabin-bold.fntdata"/><Relationship Id="rId28" Type="http://schemas.openxmlformats.org/officeDocument/2006/relationships/font" Target="fonts/SourceSansPro-regular.fntdata"/><Relationship Id="rId27" Type="http://schemas.openxmlformats.org/officeDocument/2006/relationships/font" Target="fonts/Cab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</a:t>
            </a:r>
            <a:endParaRPr b="1"/>
          </a:p>
        </p:txBody>
      </p:sp>
      <p:sp>
        <p:nvSpPr>
          <p:cNvPr id="294" name="Google Shape;2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EQs =  2000s had 597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Eruptions = 1990s had 70</a:t>
            </a:r>
            <a:endParaRPr/>
          </a:p>
        </p:txBody>
      </p:sp>
      <p:sp>
        <p:nvSpPr>
          <p:cNvPr id="302" name="Google Shape;30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</p:txBody>
      </p:sp>
      <p:sp>
        <p:nvSpPr>
          <p:cNvPr id="309" name="Google Shape;3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</p:txBody>
      </p:sp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</a:t>
            </a:r>
            <a:endParaRPr b="1"/>
          </a:p>
        </p:txBody>
      </p:sp>
      <p:sp>
        <p:nvSpPr>
          <p:cNvPr id="333" name="Google Shape;3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3c022da6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</a:t>
            </a:r>
            <a:endParaRPr b="1"/>
          </a:p>
        </p:txBody>
      </p:sp>
      <p:sp>
        <p:nvSpPr>
          <p:cNvPr id="340" name="Google Shape;340;g43c022da6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3f348687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3f348687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 </a:t>
            </a:r>
            <a:endParaRPr b="1"/>
          </a:p>
        </p:txBody>
      </p:sp>
      <p:sp>
        <p:nvSpPr>
          <p:cNvPr id="348" name="Google Shape;348;g43f348687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dcaf5954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dcaf5954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Present</a:t>
            </a:r>
            <a:endParaRPr b="1"/>
          </a:p>
        </p:txBody>
      </p:sp>
      <p:sp>
        <p:nvSpPr>
          <p:cNvPr id="357" name="Google Shape;357;g44dcaf5954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f8353f72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f8353f72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43f8353f72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3c022da6a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3c022da6a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36" name="Google Shape;236;g43c022da6a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3c022da6a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3c022da6a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</a:t>
            </a:r>
            <a:endParaRPr b="1"/>
          </a:p>
        </p:txBody>
      </p:sp>
      <p:sp>
        <p:nvSpPr>
          <p:cNvPr id="244" name="Google Shape;244;g43c022da6a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Chloe Present</a:t>
            </a:r>
            <a:endParaRPr b="1" sz="1000">
              <a:solidFill>
                <a:srgbClr val="00008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8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*The </a:t>
            </a:r>
            <a:r>
              <a:rPr b="1"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Significant Earthquake Database 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contains information on destructive earthquakes from 2150 B.C. to the present that meet at least one of the following criteria: Moderate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damage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(approximately $1 million or more), 10 or more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deaths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Magnitude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7.5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greater, Modified Mercalli Intensity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greater, or the earthquake generated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tsunami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solidFill>
                <a:srgbClr val="3636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**A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significant eruption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is classified as one that meets at least one of the following criteria: caused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fatalities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caused moderate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damage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(approximately $1 million or more), with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Volcanic Explosivity Index (VEI) of 6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larger, caused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tsunami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or was associated with a major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earthquake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000">
              <a:solidFill>
                <a:srgbClr val="36363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2" name="Google Shape;2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3c022da6a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3c022da6a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60" name="Google Shape;260;g43c022da6a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3c022da6a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3c022da6a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69" name="Google Shape;269;g43c022da6a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c022da6a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c022da6a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78" name="Google Shape;278;g43c022da6a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dcaf59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</a:t>
            </a:r>
            <a:endParaRPr b="1"/>
          </a:p>
        </p:txBody>
      </p:sp>
      <p:sp>
        <p:nvSpPr>
          <p:cNvPr id="286" name="Google Shape;286;g44dcaf59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Date">
  <p:cSld name="Title Slide with Da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69803"/>
                </a:srgbClr>
              </a:gs>
              <a:gs pos="100000">
                <a:srgbClr val="005500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3912235" y="1680191"/>
            <a:ext cx="4367531" cy="324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1037021" y="2107415"/>
            <a:ext cx="10117959" cy="22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3912235" y="1333943"/>
            <a:ext cx="4367531" cy="324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1050857" y="4720037"/>
            <a:ext cx="10090287" cy="11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Layout">
  <p:cSld name="Thanks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1"/>
          <p:cNvSpPr txBox="1"/>
          <p:nvPr>
            <p:ph idx="1" type="body"/>
          </p:nvPr>
        </p:nvSpPr>
        <p:spPr>
          <a:xfrm>
            <a:off x="3912235" y="4222968"/>
            <a:ext cx="4367531" cy="474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2" type="body"/>
          </p:nvPr>
        </p:nvSpPr>
        <p:spPr>
          <a:xfrm>
            <a:off x="3912235" y="3927698"/>
            <a:ext cx="436753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3" type="body"/>
          </p:nvPr>
        </p:nvSpPr>
        <p:spPr>
          <a:xfrm>
            <a:off x="1050857" y="2655074"/>
            <a:ext cx="10090287" cy="60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4" type="body"/>
          </p:nvPr>
        </p:nvSpPr>
        <p:spPr>
          <a:xfrm>
            <a:off x="3135722" y="5230723"/>
            <a:ext cx="5920556" cy="474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5" type="body"/>
          </p:nvPr>
        </p:nvSpPr>
        <p:spPr>
          <a:xfrm>
            <a:off x="3912235" y="4929014"/>
            <a:ext cx="436753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type="title"/>
          </p:nvPr>
        </p:nvSpPr>
        <p:spPr>
          <a:xfrm>
            <a:off x="1050856" y="993494"/>
            <a:ext cx="10104124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1"/>
          <p:cNvSpPr/>
          <p:nvPr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69803"/>
                </a:srgbClr>
              </a:gs>
              <a:gs pos="100000">
                <a:srgbClr val="005500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12"/>
          <p:cNvSpPr txBox="1"/>
          <p:nvPr>
            <p:ph type="title"/>
          </p:nvPr>
        </p:nvSpPr>
        <p:spPr>
          <a:xfrm>
            <a:off x="1037021" y="2107415"/>
            <a:ext cx="10117959" cy="22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2"/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2"/>
          <p:cNvSpPr txBox="1"/>
          <p:nvPr>
            <p:ph idx="1" type="subTitle"/>
          </p:nvPr>
        </p:nvSpPr>
        <p:spPr>
          <a:xfrm>
            <a:off x="1037021" y="4720036"/>
            <a:ext cx="10117959" cy="1101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1" name="Google Shape;131;p13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5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2" name="Google Shape;152;p15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839788" y="1840863"/>
            <a:ext cx="5157787" cy="6642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3" type="body"/>
          </p:nvPr>
        </p:nvSpPr>
        <p:spPr>
          <a:xfrm>
            <a:off x="6172200" y="1840863"/>
            <a:ext cx="5183188" cy="6642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6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5" name="Google Shape;165;p16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  <a:defRPr b="0" i="0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5180012" y="457200"/>
            <a:ext cx="6172200" cy="540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7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6" name="Google Shape;176;p17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  <a:defRPr b="0" i="0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0" name="Google Shape;180;p1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8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7" name="Google Shape;187;p18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9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6" name="Google Shape;196;p19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ual">
  <p:cSld name="Manual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Google Shape;200;p20"/>
          <p:cNvSpPr/>
          <p:nvPr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855578" y="1960171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body"/>
          </p:nvPr>
        </p:nvSpPr>
        <p:spPr>
          <a:xfrm>
            <a:off x="1442535" y="1984171"/>
            <a:ext cx="3103110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3" type="body"/>
          </p:nvPr>
        </p:nvSpPr>
        <p:spPr>
          <a:xfrm>
            <a:off x="4820642" y="1960171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4" type="body"/>
          </p:nvPr>
        </p:nvSpPr>
        <p:spPr>
          <a:xfrm>
            <a:off x="5477939" y="1984171"/>
            <a:ext cx="2243918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5" type="body"/>
          </p:nvPr>
        </p:nvSpPr>
        <p:spPr>
          <a:xfrm>
            <a:off x="7906755" y="1977950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6" type="body"/>
          </p:nvPr>
        </p:nvSpPr>
        <p:spPr>
          <a:xfrm>
            <a:off x="8564052" y="2001950"/>
            <a:ext cx="2959116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7" type="body"/>
          </p:nvPr>
        </p:nvSpPr>
        <p:spPr>
          <a:xfrm>
            <a:off x="1020059" y="3103993"/>
            <a:ext cx="169862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8" type="body"/>
          </p:nvPr>
        </p:nvSpPr>
        <p:spPr>
          <a:xfrm>
            <a:off x="2718684" y="3103993"/>
            <a:ext cx="169862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9" type="body"/>
          </p:nvPr>
        </p:nvSpPr>
        <p:spPr>
          <a:xfrm>
            <a:off x="4794793" y="3103993"/>
            <a:ext cx="259919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13" type="body"/>
          </p:nvPr>
        </p:nvSpPr>
        <p:spPr>
          <a:xfrm>
            <a:off x="7876955" y="3102450"/>
            <a:ext cx="3726423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14" type="body"/>
          </p:nvPr>
        </p:nvSpPr>
        <p:spPr>
          <a:xfrm>
            <a:off x="1657040" y="5751926"/>
            <a:ext cx="8877920" cy="47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5" type="body"/>
          </p:nvPr>
        </p:nvSpPr>
        <p:spPr>
          <a:xfrm>
            <a:off x="4794791" y="5070254"/>
            <a:ext cx="2599199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16" type="body"/>
          </p:nvPr>
        </p:nvSpPr>
        <p:spPr>
          <a:xfrm>
            <a:off x="7890713" y="5070254"/>
            <a:ext cx="371266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4" name="Google Shape;214;p20"/>
          <p:cNvSpPr/>
          <p:nvPr>
            <p:ph idx="17" type="pic"/>
          </p:nvPr>
        </p:nvSpPr>
        <p:spPr>
          <a:xfrm>
            <a:off x="1020058" y="3976866"/>
            <a:ext cx="3273552" cy="1618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5" name="Google Shape;215;p20"/>
          <p:cNvSpPr/>
          <p:nvPr>
            <p:ph idx="18" type="pic"/>
          </p:nvPr>
        </p:nvSpPr>
        <p:spPr>
          <a:xfrm>
            <a:off x="4794792" y="4041034"/>
            <a:ext cx="2599199" cy="89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6" name="Google Shape;216;p20"/>
          <p:cNvSpPr/>
          <p:nvPr>
            <p:ph idx="19" type="pic"/>
          </p:nvPr>
        </p:nvSpPr>
        <p:spPr>
          <a:xfrm>
            <a:off x="7876955" y="4041034"/>
            <a:ext cx="25992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29540" y="128016"/>
            <a:ext cx="685800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841248" y="1169256"/>
            <a:ext cx="5285914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841248" y="2136036"/>
            <a:ext cx="5285914" cy="85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838199" y="3100269"/>
            <a:ext cx="5288963" cy="2588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Layout">
  <p:cSld name="Media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838200" y="2688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Google Shape;42;p4"/>
          <p:cNvSpPr/>
          <p:nvPr>
            <p:ph idx="2" type="media"/>
          </p:nvPr>
        </p:nvSpPr>
        <p:spPr>
          <a:xfrm>
            <a:off x="1395984" y="1497770"/>
            <a:ext cx="9400032" cy="4215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ection Layout">
  <p:cSld name="Two Section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1159649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6627121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body"/>
          </p:nvPr>
        </p:nvSpPr>
        <p:spPr>
          <a:xfrm>
            <a:off x="1159649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5" type="body"/>
          </p:nvPr>
        </p:nvSpPr>
        <p:spPr>
          <a:xfrm>
            <a:off x="6627121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129540" y="3410712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838200" y="3981036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Google Shape;64;p6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831850" y="4942478"/>
            <a:ext cx="10515600" cy="4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Title Slide">
  <p:cSld name="Image and 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129540" y="128016"/>
            <a:ext cx="11932920" cy="2368296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7"/>
          <p:cNvSpPr/>
          <p:nvPr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129540" y="128016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8"/>
          <p:cNvSpPr txBox="1"/>
          <p:nvPr>
            <p:ph type="title"/>
          </p:nvPr>
        </p:nvSpPr>
        <p:spPr>
          <a:xfrm>
            <a:off x="841248" y="1093460"/>
            <a:ext cx="5320386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841248" y="2060240"/>
            <a:ext cx="5320386" cy="882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8"/>
          <p:cNvSpPr txBox="1"/>
          <p:nvPr>
            <p:ph idx="2" type="body"/>
          </p:nvPr>
        </p:nvSpPr>
        <p:spPr>
          <a:xfrm>
            <a:off x="6817897" y="1125545"/>
            <a:ext cx="4707842" cy="184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Layout">
  <p:cSld name="Chart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841248" y="3359239"/>
            <a:ext cx="4357688" cy="225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841248" y="2081624"/>
            <a:ext cx="4357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9"/>
          <p:cNvSpPr/>
          <p:nvPr>
            <p:ph idx="2" type="chart"/>
          </p:nvPr>
        </p:nvSpPr>
        <p:spPr>
          <a:xfrm>
            <a:off x="6981371" y="1246188"/>
            <a:ext cx="4284663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0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8683563" y="3359239"/>
            <a:ext cx="2596896" cy="225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8683562" y="1757774"/>
            <a:ext cx="26698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0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777714" y="2004608"/>
            <a:ext cx="10118100" cy="22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An Analysis of Significant 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and Volcanic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ruptions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1900 to 2018)</a:t>
            </a:r>
            <a:endParaRPr b="0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1"/>
          <p:cNvSpPr txBox="1"/>
          <p:nvPr>
            <p:ph idx="3" type="body"/>
          </p:nvPr>
        </p:nvSpPr>
        <p:spPr>
          <a:xfrm>
            <a:off x="1050857" y="4720037"/>
            <a:ext cx="10090287" cy="11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Aparna, Chloe, BJ and Adote</a:t>
            </a:r>
            <a:endParaRPr b="0" i="0" sz="35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Countries Affected by Volcanic Eruptions</a:t>
            </a:r>
            <a:endParaRPr i="0" sz="2200" u="none" cap="none" strike="noStrike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0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116" y="2185299"/>
            <a:ext cx="4761333" cy="3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00" y="2054575"/>
            <a:ext cx="6067226" cy="406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838200" y="557625"/>
            <a:ext cx="10515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&amp; Volcanic Eruptions by Decade</a:t>
            </a:r>
            <a:endParaRPr i="0" sz="2200" u="none" cap="none" strike="noStrike">
              <a:solidFill>
                <a:srgbClr val="C5FF7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50" y="1470225"/>
            <a:ext cx="7358555" cy="47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2" name="Google Shape;312;p32"/>
          <p:cNvSpPr txBox="1"/>
          <p:nvPr>
            <p:ph idx="1" type="body"/>
          </p:nvPr>
        </p:nvSpPr>
        <p:spPr>
          <a:xfrm>
            <a:off x="1159649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EARTHQUAKE</a:t>
            </a:r>
            <a:endParaRPr/>
          </a:p>
        </p:txBody>
      </p:sp>
      <p:sp>
        <p:nvSpPr>
          <p:cNvPr id="313" name="Google Shape;313;p32"/>
          <p:cNvSpPr txBox="1"/>
          <p:nvPr>
            <p:ph idx="3" type="body"/>
          </p:nvPr>
        </p:nvSpPr>
        <p:spPr>
          <a:xfrm>
            <a:off x="6627125" y="2738200"/>
            <a:ext cx="4726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VOLCANIC ERUPTIONS</a:t>
            </a:r>
            <a:endParaRPr/>
          </a:p>
        </p:txBody>
      </p:sp>
      <p:sp>
        <p:nvSpPr>
          <p:cNvPr id="314" name="Google Shape;314;p32"/>
          <p:cNvSpPr txBox="1"/>
          <p:nvPr>
            <p:ph idx="4" type="body"/>
          </p:nvPr>
        </p:nvSpPr>
        <p:spPr>
          <a:xfrm>
            <a:off x="1159649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000" lvl="0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15" name="Google Shape;315;p32"/>
          <p:cNvSpPr txBox="1"/>
          <p:nvPr>
            <p:ph idx="5" type="body"/>
          </p:nvPr>
        </p:nvSpPr>
        <p:spPr>
          <a:xfrm>
            <a:off x="6627121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000" lvl="0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5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Deaths by Decade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513" y="2350575"/>
            <a:ext cx="5633801" cy="35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9" y="2350575"/>
            <a:ext cx="5386214" cy="3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/>
          <p:nvPr/>
        </p:nvSpPr>
        <p:spPr>
          <a:xfrm>
            <a:off x="716900" y="2894700"/>
            <a:ext cx="744000" cy="43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6434750" y="2556575"/>
            <a:ext cx="744000" cy="43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33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 Damage ($) by Magnitude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825" y="2264400"/>
            <a:ext cx="5275450" cy="36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5175" y="2264400"/>
            <a:ext cx="5207401" cy="37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/>
          <p:nvPr/>
        </p:nvSpPr>
        <p:spPr>
          <a:xfrm>
            <a:off x="1555550" y="5123050"/>
            <a:ext cx="3828000" cy="27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33"/>
          <p:cNvCxnSpPr>
            <a:stCxn id="329" idx="3"/>
          </p:cNvCxnSpPr>
          <p:nvPr/>
        </p:nvCxnSpPr>
        <p:spPr>
          <a:xfrm flipH="1" rot="10800000">
            <a:off x="5383550" y="4456750"/>
            <a:ext cx="2843100" cy="8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 rotWithShape="1">
          <a:blip r:embed="rId3">
            <a:alphaModFix/>
          </a:blip>
          <a:srcRect b="4217" l="6055" r="2753" t="3506"/>
          <a:stretch/>
        </p:blipFill>
        <p:spPr>
          <a:xfrm>
            <a:off x="479425" y="244125"/>
            <a:ext cx="11233152" cy="636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>
            <p:ph type="title"/>
          </p:nvPr>
        </p:nvSpPr>
        <p:spPr>
          <a:xfrm>
            <a:off x="838200" y="268875"/>
            <a:ext cx="10515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FE2A"/>
              </a:buClr>
              <a:buSzPts val="3150"/>
              <a:buFont typeface="Cabin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EARTHQUAKES AROUND THE WORLD</a:t>
            </a:r>
            <a:endParaRPr i="0" sz="3000" u="none" cap="none" strike="noStrike">
              <a:solidFill>
                <a:schemeClr val="lt1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37" y="321650"/>
            <a:ext cx="11593529" cy="62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>
            <p:ph type="title"/>
          </p:nvPr>
        </p:nvSpPr>
        <p:spPr>
          <a:xfrm>
            <a:off x="838200" y="422650"/>
            <a:ext cx="10515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OLCANIC ERUPTIONS AROUND THE WORLD</a:t>
            </a:r>
            <a:endParaRPr sz="3000"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in the United States</a:t>
            </a:r>
            <a:endParaRPr/>
          </a:p>
        </p:txBody>
      </p:sp>
      <p:sp>
        <p:nvSpPr>
          <p:cNvPr id="351" name="Google Shape;351;p36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 rotWithShape="1">
          <a:blip r:embed="rId3">
            <a:alphaModFix/>
          </a:blip>
          <a:srcRect b="0" l="4952" r="0" t="0"/>
          <a:stretch/>
        </p:blipFill>
        <p:spPr>
          <a:xfrm>
            <a:off x="899125" y="1465450"/>
            <a:ext cx="10393750" cy="50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838200" y="1825625"/>
            <a:ext cx="10515600" cy="439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Among the top five countries affected by the two disasters, </a:t>
            </a: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Indonesia, Japan and USA are highly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affected by both.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There are fewer volcanic eruptions than earthquakes during the period analyzed.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Earthquakes caused the most deaths in the 1970s while volcanic eruptions caused the most deaths in the 1900s. Earthquake deaths around 10x volcanic eruption deaths.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In general, as the magnitude of a disaster increases, the damage increases.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7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</a:pPr>
            <a:r>
              <a:rPr lang="en-US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Implications of Findings</a:t>
            </a:r>
            <a:endParaRPr sz="32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5000"/>
              <a:buFont typeface="Cabin"/>
              <a:buNone/>
            </a:pPr>
            <a:r>
              <a:rPr i="0" lang="en-US" sz="5000" u="none" cap="none" strike="noStrike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i="0" sz="5000" u="none" cap="none" strike="noStrike">
              <a:solidFill>
                <a:srgbClr val="C5FF7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</a:pPr>
            <a:r>
              <a:rPr i="0" lang="en-US" sz="23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 ?</a:t>
            </a:r>
            <a:endParaRPr i="0" sz="23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8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50" y="1635450"/>
            <a:ext cx="5038800" cy="358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575" y="1635450"/>
            <a:ext cx="4835324" cy="35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628400" y="835000"/>
            <a:ext cx="5008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VOLCANIC ERUPTION</a:t>
            </a:r>
            <a:endParaRPr sz="30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6318025" y="692550"/>
            <a:ext cx="4940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</a:t>
            </a:r>
            <a:endParaRPr sz="30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Natural disasters have been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occurring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a lot recently with hurricanes, volcanic eruptions, tsunamis and earthquakes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Can cause great harm and majorly affect people’s lives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Wanted to understand more about the recent history of significant disasters that have occured around the world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3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612825" y="17931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countries had the most earthquakes/ volcanic eruptions between 1900 to 2018?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decade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had the most earthquakes/ volcanic eruptions?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Which decade had the most deaths caused by these disasters?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How are earthquake magnitude and damage ($) related?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Where do earthquakes and volcanic eruptions happen around the world?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states had the most disasters in the US from 1900 to 2018?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8" name="Google Shape;248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Analyzed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838200" y="57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 i="0" sz="3200" u="none" cap="none" strike="noStrike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25"/>
          <p:cNvSpPr txBox="1"/>
          <p:nvPr>
            <p:ph idx="4294967295" type="body"/>
          </p:nvPr>
        </p:nvSpPr>
        <p:spPr>
          <a:xfrm>
            <a:off x="838200" y="1905475"/>
            <a:ext cx="107958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5240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 NOAA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’s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Nati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onal Centers for Environmental Information (NCEI)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Data: 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Geophysical Data Center / World Data Service (NGDC/WDS): Significant Earthquake Database. National Geophysical Data Center, NOAA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Volcanic Eruptions Data:  National Geophysical Data Center / World Data Service (NGDC/WDS): Significant Volcanic Eruptions Database. National Geophysical Data Center, NOAA.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179999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 Analyzed: 1900 to 2018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Earthquakes: 3603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Volcanic Eruptions: 458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5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</a:t>
            </a:r>
            <a:r>
              <a:rPr lang="en-US"/>
              <a:t> </a:t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0" l="2824" r="42230" t="0"/>
          <a:stretch/>
        </p:blipFill>
        <p:spPr>
          <a:xfrm>
            <a:off x="1368525" y="1975288"/>
            <a:ext cx="8840405" cy="19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25" y="4178025"/>
            <a:ext cx="11481800" cy="15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</a:t>
            </a:r>
            <a:r>
              <a:rPr lang="en-US"/>
              <a:t> </a:t>
            </a:r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25" y="1935650"/>
            <a:ext cx="9581023" cy="14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63" y="3582750"/>
            <a:ext cx="984896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&amp; Analysis 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 b="13344" l="0" r="1797" t="0"/>
          <a:stretch/>
        </p:blipFill>
        <p:spPr>
          <a:xfrm>
            <a:off x="271825" y="2619613"/>
            <a:ext cx="11440749" cy="97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338" y="4110388"/>
            <a:ext cx="7115329" cy="19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9" name="Google Shape;2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294" y="1853500"/>
            <a:ext cx="4875331" cy="38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>
            <p:ph type="title"/>
          </p:nvPr>
        </p:nvSpPr>
        <p:spPr>
          <a:xfrm>
            <a:off x="838200" y="557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Countries Affected by Earthquakes</a:t>
            </a:r>
            <a:endParaRPr sz="22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t/>
            </a:r>
            <a:endParaRPr sz="30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1868413"/>
            <a:ext cx="5883975" cy="3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